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2" r:id="rId2"/>
    <p:sldMasterId id="2147483674" r:id="rId3"/>
  </p:sldMasterIdLst>
  <p:notesMasterIdLst>
    <p:notesMasterId r:id="rId27"/>
  </p:notesMasterIdLst>
  <p:handoutMasterIdLst>
    <p:handoutMasterId r:id="rId28"/>
  </p:handoutMasterIdLst>
  <p:sldIdLst>
    <p:sldId id="257" r:id="rId4"/>
    <p:sldId id="261" r:id="rId5"/>
    <p:sldId id="429" r:id="rId6"/>
    <p:sldId id="451" r:id="rId7"/>
    <p:sldId id="454" r:id="rId8"/>
    <p:sldId id="463" r:id="rId9"/>
    <p:sldId id="464" r:id="rId10"/>
    <p:sldId id="453" r:id="rId11"/>
    <p:sldId id="465" r:id="rId12"/>
    <p:sldId id="472" r:id="rId13"/>
    <p:sldId id="473" r:id="rId14"/>
    <p:sldId id="474" r:id="rId15"/>
    <p:sldId id="475" r:id="rId16"/>
    <p:sldId id="467" r:id="rId17"/>
    <p:sldId id="476" r:id="rId18"/>
    <p:sldId id="455" r:id="rId19"/>
    <p:sldId id="459" r:id="rId20"/>
    <p:sldId id="456" r:id="rId21"/>
    <p:sldId id="468" r:id="rId22"/>
    <p:sldId id="471" r:id="rId23"/>
    <p:sldId id="457" r:id="rId24"/>
    <p:sldId id="469" r:id="rId25"/>
    <p:sldId id="45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00"/>
    <a:srgbClr val="66FF99"/>
    <a:srgbClr val="6BBFD3"/>
    <a:srgbClr val="99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81795" autoAdjust="0"/>
  </p:normalViewPr>
  <p:slideViewPr>
    <p:cSldViewPr>
      <p:cViewPr varScale="1">
        <p:scale>
          <a:sx n="81" d="100"/>
          <a:sy n="81" d="100"/>
        </p:scale>
        <p:origin x="19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ader Placeholder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EE8AB-62F2-4990-BFD6-377CE2769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482D4-8F0A-4661-8384-5E9F5EA4ADB5}" type="datetimeFigureOut">
              <a:rPr lang="en-US" smtClean="0"/>
              <a:pPr/>
              <a:t>4/28/16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8897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3429A-4996-4E8A-9907-26EBCB65C05D}" type="datetimeFigureOut">
              <a:rPr lang="en-US" smtClean="0"/>
              <a:pPr/>
              <a:t>4/28/16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655AF-C603-43CA-9AB9-46F21F4844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7380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Jin </a:t>
            </a:r>
            <a:r>
              <a:rPr lang="en-US" dirty="0" err="1" smtClean="0"/>
              <a:t>Hee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1331B57-0BE5-4F82-AA58-76F53EFF3ADA}" type="datetime8">
              <a:rPr lang="en-US" smtClean="0"/>
              <a:pPr/>
              <a:t>4/28/16 2:32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57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Jin </a:t>
            </a:r>
            <a:r>
              <a:rPr lang="en-CA" dirty="0" err="1" smtClean="0"/>
              <a:t>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00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Jin </a:t>
            </a:r>
            <a:r>
              <a:rPr lang="en-CA" dirty="0" err="1" smtClean="0"/>
              <a:t>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3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Pipelining</a:t>
            </a:r>
            <a:r>
              <a:rPr lang="en-CA" baseline="0" dirty="0" smtClean="0"/>
              <a:t> </a:t>
            </a:r>
            <a:r>
              <a:rPr lang="en-CA" baseline="0" dirty="0" err="1" smtClean="0"/>
              <a:t>Jinhee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17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Pipelining</a:t>
            </a:r>
            <a:r>
              <a:rPr lang="en-CA" baseline="0" dirty="0" smtClean="0"/>
              <a:t> </a:t>
            </a:r>
            <a:r>
              <a:rPr lang="en-CA" baseline="0" dirty="0" err="1" smtClean="0"/>
              <a:t>Jinhee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9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Pipelining</a:t>
            </a:r>
            <a:r>
              <a:rPr lang="en-CA" baseline="0" dirty="0" smtClean="0"/>
              <a:t> </a:t>
            </a:r>
            <a:r>
              <a:rPr lang="en-CA" baseline="0" dirty="0" err="1" smtClean="0"/>
              <a:t>Jinhee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Jin </a:t>
            </a:r>
            <a:r>
              <a:rPr lang="en-CA" dirty="0" err="1" smtClean="0"/>
              <a:t>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75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Sadegh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26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Sadegh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92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Jin</a:t>
            </a:r>
            <a:r>
              <a:rPr lang="en-CA" baseline="0" dirty="0" smtClean="0"/>
              <a:t> </a:t>
            </a:r>
            <a:r>
              <a:rPr lang="en-CA" baseline="0" dirty="0" err="1" smtClean="0"/>
              <a:t>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37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Jin</a:t>
            </a:r>
            <a:r>
              <a:rPr lang="en-CA" baseline="0" dirty="0" smtClean="0"/>
              <a:t> </a:t>
            </a:r>
            <a:r>
              <a:rPr lang="en-CA" baseline="0" dirty="0" err="1" smtClean="0"/>
              <a:t>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1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Jin </a:t>
            </a:r>
            <a:r>
              <a:rPr lang="en-US" dirty="0" err="1" smtClean="0"/>
              <a:t>Hee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23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Jin</a:t>
            </a:r>
            <a:r>
              <a:rPr lang="en-CA" baseline="0" dirty="0" smtClean="0"/>
              <a:t> </a:t>
            </a:r>
            <a:r>
              <a:rPr lang="en-CA" baseline="0" dirty="0" err="1" smtClean="0"/>
              <a:t>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54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Lawrence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Lawrence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4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Jin </a:t>
            </a:r>
            <a:r>
              <a:rPr lang="en-CA" dirty="0" err="1" smtClean="0"/>
              <a:t>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8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Anyone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20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Lawrence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7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Sadegh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8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Sadegh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2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Sadegh and Jin </a:t>
            </a:r>
            <a:r>
              <a:rPr lang="en-CA" dirty="0" err="1" smtClean="0"/>
              <a:t>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59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Sadegh and Jin </a:t>
            </a:r>
            <a:r>
              <a:rPr lang="en-CA" dirty="0" err="1" smtClean="0"/>
              <a:t>Hee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534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5655AF-C603-43CA-9AB9-46F21F48448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56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857356" y="1828800"/>
            <a:ext cx="5043494" cy="3500462"/>
          </a:xfrm>
          <a:prstGeom prst="rect">
            <a:avLst/>
          </a:prstGeom>
        </p:spPr>
        <p:txBody>
          <a:bodyPr lIns="0" rIns="0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sz="15000" b="1" dirty="0">
              <a:ln w="12700">
                <a:solidFill>
                  <a:srgbClr val="04617B">
                    <a:satMod val="155000"/>
                  </a:srgbClr>
                </a:solidFill>
                <a:prstDash val="solid"/>
              </a:ln>
              <a:solidFill>
                <a:srgbClr val="FF0000"/>
              </a:solidFill>
              <a:effectLst>
                <a:glow rad="228600">
                  <a:srgbClr val="A5C249">
                    <a:satMod val="175000"/>
                    <a:alpha val="40000"/>
                  </a:srgb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60000" dist="60007" dir="5400000" sy="-100000" algn="bl" rotWithShape="0"/>
              </a:effectLst>
              <a:latin typeface="Calibri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3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6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11553"/>
            <a:ext cx="4114800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3"/>
            <a:ext cx="4114800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57804"/>
            <a:ext cx="41148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174875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757804"/>
            <a:ext cx="411701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117975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5"/>
            <a:ext cx="8382000" cy="2135969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5"/>
            <a:ext cx="8382000" cy="2135969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6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90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0066FF"/>
                    </a:gs>
                    <a:gs pos="28000">
                      <a:srgbClr val="2E59B0"/>
                    </a:gs>
                    <a:gs pos="62000">
                      <a:srgbClr val="2B395F"/>
                    </a:gs>
                    <a:gs pos="88000">
                      <a:srgbClr val="0000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057400" y="0"/>
            <a:ext cx="5791200" cy="685800"/>
          </a:xfrm>
        </p:spPr>
        <p:txBody>
          <a:bodyPr anchor="ctr" anchorCtr="0">
            <a:noAutofit/>
          </a:bodyPr>
          <a:lstStyle>
            <a:lvl1pPr algn="ctr" rtl="1">
              <a:lnSpc>
                <a:spcPct val="90000"/>
              </a:lnSpc>
              <a:defRPr sz="3600" b="1" cap="none" spc="0"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B Titr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066802"/>
            <a:ext cx="8382000" cy="5029198"/>
          </a:xfrm>
        </p:spPr>
        <p:txBody>
          <a:bodyPr/>
          <a:lstStyle>
            <a:lvl1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1pPr>
            <a:lvl2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2pPr>
            <a:lvl3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3pPr>
            <a:lvl4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4pPr>
            <a:lvl5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905002"/>
            <a:ext cx="8040688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3" y="1905002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2" y="4344990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0"/>
            <a:ext cx="6477000" cy="685800"/>
          </a:xfrm>
        </p:spPr>
        <p:txBody>
          <a:bodyPr anchor="ctr" anchorCtr="0">
            <a:noAutofit/>
          </a:bodyPr>
          <a:lstStyle>
            <a:lvl1pPr algn="ctr" rtl="1">
              <a:lnSpc>
                <a:spcPct val="90000"/>
              </a:lnSpc>
              <a:defRPr sz="3600" b="1" cap="none" spc="0" baseline="0"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B Titr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2959" y="3733800"/>
            <a:ext cx="8153400" cy="2286000"/>
          </a:xfrm>
        </p:spPr>
        <p:txBody>
          <a:bodyPr anchor="t" anchorCtr="0">
            <a:noAutofit/>
          </a:bodyPr>
          <a:lstStyle>
            <a:lvl1pPr marL="0" indent="0" algn="r" rtl="1">
              <a:buFont typeface="Arial" pitchFamily="34" charset="0"/>
              <a:buNone/>
              <a:def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066802"/>
            <a:ext cx="8382000" cy="2609945"/>
          </a:xfrm>
        </p:spPr>
        <p:txBody>
          <a:bodyPr/>
          <a:lstStyle>
            <a:lvl1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1pPr>
            <a:lvl2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2pPr>
            <a:lvl3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3pPr>
            <a:lvl4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4pPr>
            <a:lvl5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0"/>
            <a:ext cx="6477000" cy="685800"/>
          </a:xfrm>
        </p:spPr>
        <p:txBody>
          <a:bodyPr anchor="ctr" anchorCtr="0">
            <a:noAutofit/>
          </a:bodyPr>
          <a:lstStyle>
            <a:lvl1pPr algn="ctr" rtl="1">
              <a:lnSpc>
                <a:spcPct val="90000"/>
              </a:lnSpc>
              <a:defRPr sz="3600" b="1" cap="none" spc="0"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B Titr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2959" y="3733800"/>
            <a:ext cx="8153400" cy="2286000"/>
          </a:xfrm>
        </p:spPr>
        <p:txBody>
          <a:bodyPr anchor="t" anchorCtr="0">
            <a:noAutofit/>
          </a:bodyPr>
          <a:lstStyle>
            <a:lvl1pPr marL="0" indent="0" algn="r" rtl="1">
              <a:buFont typeface="Arial" pitchFamily="34" charset="0"/>
              <a:buNone/>
              <a:def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066802"/>
            <a:ext cx="8382000" cy="2609945"/>
          </a:xfrm>
        </p:spPr>
        <p:txBody>
          <a:bodyPr/>
          <a:lstStyle>
            <a:lvl1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1pPr>
            <a:lvl2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2pPr>
            <a:lvl3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3pPr>
            <a:lvl4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4pPr>
            <a:lvl5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057400" y="0"/>
            <a:ext cx="5791200" cy="685800"/>
          </a:xfrm>
        </p:spPr>
        <p:txBody>
          <a:bodyPr anchor="ctr" anchorCtr="0">
            <a:noAutofit/>
          </a:bodyPr>
          <a:lstStyle>
            <a:lvl1pPr algn="ctr" rtl="1">
              <a:lnSpc>
                <a:spcPct val="90000"/>
              </a:lnSpc>
              <a:defRPr sz="3600" b="1" cap="none" spc="0"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B Titr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066802"/>
            <a:ext cx="8382000" cy="5029198"/>
          </a:xfrm>
        </p:spPr>
        <p:txBody>
          <a:bodyPr/>
          <a:lstStyle>
            <a:lvl1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1pPr>
            <a:lvl2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2pPr>
            <a:lvl3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3pPr>
            <a:lvl4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4pPr>
            <a:lvl5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mint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057400" y="0"/>
            <a:ext cx="5791200" cy="685800"/>
          </a:xfrm>
        </p:spPr>
        <p:txBody>
          <a:bodyPr anchor="ctr" anchorCtr="0">
            <a:noAutofit/>
          </a:bodyPr>
          <a:lstStyle>
            <a:lvl1pPr algn="ctr" rtl="1">
              <a:lnSpc>
                <a:spcPct val="90000"/>
              </a:lnSpc>
              <a:defRPr sz="3600" b="1" cap="none" spc="0"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B Titr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066802"/>
            <a:ext cx="8382000" cy="5029198"/>
          </a:xfrm>
        </p:spPr>
        <p:txBody>
          <a:bodyPr/>
          <a:lstStyle>
            <a:lvl1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1pPr>
            <a:lvl2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2pPr>
            <a:lvl3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3pPr>
            <a:lvl4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4pPr>
            <a:lvl5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057400" y="0"/>
            <a:ext cx="5791200" cy="685800"/>
          </a:xfrm>
        </p:spPr>
        <p:txBody>
          <a:bodyPr anchor="ctr" anchorCtr="0">
            <a:noAutofit/>
          </a:bodyPr>
          <a:lstStyle>
            <a:lvl1pPr algn="ctr" rtl="1">
              <a:lnSpc>
                <a:spcPct val="90000"/>
              </a:lnSpc>
              <a:defRPr sz="3600" b="1" cap="none" spc="0"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B Titr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066802"/>
            <a:ext cx="8382000" cy="5029198"/>
          </a:xfrm>
        </p:spPr>
        <p:txBody>
          <a:bodyPr/>
          <a:lstStyle>
            <a:lvl1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1pPr>
            <a:lvl2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2pPr>
            <a:lvl3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3pPr>
            <a:lvl4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4pPr>
            <a:lvl5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0"/>
            <a:ext cx="5715000" cy="685800"/>
          </a:xfrm>
        </p:spPr>
        <p:txBody>
          <a:bodyPr anchor="ctr" anchorCtr="0">
            <a:noAutofit/>
          </a:bodyPr>
          <a:lstStyle>
            <a:lvl1pPr algn="ctr" rtl="1">
              <a:lnSpc>
                <a:spcPct val="90000"/>
              </a:lnSpc>
              <a:defRPr sz="3600" b="1" cap="none" spc="0"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B Titr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066802"/>
            <a:ext cx="8382000" cy="5029198"/>
          </a:xfrm>
        </p:spPr>
        <p:txBody>
          <a:bodyPr/>
          <a:lstStyle>
            <a:lvl1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1pPr>
            <a:lvl2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2pPr>
            <a:lvl3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3pPr>
            <a:lvl4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4pPr>
            <a:lvl5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r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0"/>
            <a:ext cx="5791200" cy="685800"/>
          </a:xfrm>
        </p:spPr>
        <p:txBody>
          <a:bodyPr anchor="ctr" anchorCtr="0">
            <a:noAutofit/>
          </a:bodyPr>
          <a:lstStyle>
            <a:lvl1pPr algn="ctr" rtl="1">
              <a:lnSpc>
                <a:spcPct val="90000"/>
              </a:lnSpc>
              <a:defRPr sz="3600" b="1" cap="none" spc="0"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B Titr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066802"/>
            <a:ext cx="8382000" cy="5029198"/>
          </a:xfrm>
        </p:spPr>
        <p:txBody>
          <a:bodyPr/>
          <a:lstStyle>
            <a:lvl1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1pPr>
            <a:lvl2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2pPr>
            <a:lvl3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3pPr>
            <a:lvl4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4pPr>
            <a:lvl5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0"/>
            <a:ext cx="5791200" cy="685800"/>
          </a:xfrm>
        </p:spPr>
        <p:txBody>
          <a:bodyPr anchor="ctr" anchorCtr="0">
            <a:noAutofit/>
          </a:bodyPr>
          <a:lstStyle>
            <a:lvl1pPr algn="ctr" rtl="1">
              <a:lnSpc>
                <a:spcPct val="90000"/>
              </a:lnSpc>
              <a:defRPr sz="3600" b="1" cap="none" spc="0" baseline="0"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B Titr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066802"/>
            <a:ext cx="8382000" cy="5486398"/>
          </a:xfrm>
        </p:spPr>
        <p:txBody>
          <a:bodyPr/>
          <a:lstStyle>
            <a:lvl1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1pPr>
            <a:lvl2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2pPr>
            <a:lvl3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3pPr>
            <a:lvl4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4pPr>
            <a:lvl5pPr algn="r" rtl="1">
              <a:lnSpc>
                <a:spcPct val="90000"/>
              </a:lnSpc>
              <a:def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3" y="1905002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2" y="4344990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22" Type="http://schemas.openxmlformats.org/officeDocument/2006/relationships/image" Target="../media/image2.png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theme" Target="../theme/theme2.xml"/><Relationship Id="rId6" Type="http://schemas.openxmlformats.org/officeDocument/2006/relationships/image" Target="../media/image1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90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7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8" r:id="rId2"/>
    <p:sldLayoutId id="2147483707" r:id="rId3"/>
    <p:sldLayoutId id="2147483706" r:id="rId4"/>
    <p:sldLayoutId id="2147483705" r:id="rId5"/>
    <p:sldLayoutId id="2147483676" r:id="rId6"/>
    <p:sldLayoutId id="2147483704" r:id="rId7"/>
    <p:sldLayoutId id="2147483664" r:id="rId8"/>
    <p:sldLayoutId id="2147483663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61" r:id="rId19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>
            <a:gsLst>
              <a:gs pos="0">
                <a:srgbClr val="2E59B0"/>
              </a:gs>
              <a:gs pos="49000">
                <a:srgbClr val="161D32"/>
              </a:gs>
              <a:gs pos="100000">
                <a:srgbClr val="000000"/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2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2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2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2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2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7" cstate="print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90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1905002"/>
            <a:ext cx="8040688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>
            <a:gsLst>
              <a:gs pos="0">
                <a:srgbClr val="2E59B0"/>
              </a:gs>
              <a:gs pos="49000">
                <a:srgbClr val="161D32"/>
              </a:gs>
              <a:gs pos="100000">
                <a:srgbClr val="000000"/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219200"/>
            <a:ext cx="8763000" cy="1676400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CA" sz="3600" dirty="0" smtClean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Monte Carlo Simulation of Light Propagation in Multi-layered Tissue Using High-Level Synthesis</a:t>
            </a:r>
            <a:endParaRPr lang="en-US" sz="36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91374"/>
              </p:ext>
            </p:extLst>
          </p:nvPr>
        </p:nvGraphicFramePr>
        <p:xfrm>
          <a:off x="2019300" y="3810000"/>
          <a:ext cx="51054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0"/>
              </a:tblGrid>
              <a:tr h="425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Presented</a:t>
                      </a:r>
                      <a:r>
                        <a:rPr lang="en-US" sz="2000" b="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by: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aseline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Jin </a:t>
                      </a:r>
                      <a:r>
                        <a:rPr lang="en-US" sz="2000" baseline="0" dirty="0" err="1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Hee</a:t>
                      </a:r>
                      <a:r>
                        <a:rPr lang="en-US" sz="2000" baseline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Kim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aseline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Lawrence Park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aseline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Sadegh </a:t>
                      </a:r>
                      <a:r>
                        <a:rPr lang="en-US" sz="2000" baseline="0" dirty="0" err="1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Yazdanshenas</a:t>
                      </a:r>
                      <a:endParaRPr lang="en-US" sz="2000" baseline="0" dirty="0" smtClean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5676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0"/>
            <a:ext cx="720571" cy="72057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Pipelining Challenges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37117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9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6764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09600" y="1479814"/>
            <a:ext cx="8208433" cy="4783667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Problem: clock latency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Target period = 10ns but Estimated period = 40ns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Critical </a:t>
            </a:r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path: rand() </a:t>
            </a:r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function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Pipeline the rand function – without success:</a:t>
            </a:r>
            <a:endParaRPr lang="en-CA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CA" sz="20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Applied pipeline pragma directly to the function</a:t>
            </a:r>
          </a:p>
          <a:p>
            <a:pPr lvl="2"/>
            <a:r>
              <a:rPr lang="en-CA" sz="20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Tried to inline function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No warnings to indicate the reason for lack of pipeline</a:t>
            </a:r>
          </a:p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1947" r="18276"/>
          <a:stretch/>
        </p:blipFill>
        <p:spPr>
          <a:xfrm>
            <a:off x="671348" y="4358482"/>
            <a:ext cx="7472855" cy="169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39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Pipelining Challenges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39403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 / </a:t>
            </a:r>
            <a:r>
              <a:rPr lang="en-US" sz="1700" noProof="0" dirty="0">
                <a:latin typeface="Arial" pitchFamily="34" charset="0"/>
              </a:rPr>
              <a:t>2</a:t>
            </a:r>
            <a:r>
              <a:rPr lang="en-US" sz="1700" dirty="0" smtClean="0">
                <a:latin typeface="Arial" pitchFamily="34" charset="0"/>
              </a:rPr>
              <a:t>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609600" y="1479814"/>
            <a:ext cx="8208433" cy="4783667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Problem: clock latency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Rand</a:t>
            </a:r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() function </a:t>
            </a:r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produces the next random value depending </a:t>
            </a:r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on the </a:t>
            </a:r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current value</a:t>
            </a:r>
            <a:endParaRPr lang="en-CA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One variable to keep track of the current rand value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Rand value is needed by various parts of the algorithm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Treated rand() function as an atomic operation</a:t>
            </a:r>
          </a:p>
          <a:p>
            <a:pPr lvl="1"/>
            <a:endParaRPr lang="en-CA" sz="2400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Solution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Code was changed to </a:t>
            </a:r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assign </a:t>
            </a:r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 random number per </a:t>
            </a:r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photon</a:t>
            </a:r>
          </a:p>
          <a:p>
            <a:pPr lvl="1"/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Since each photon </a:t>
            </a:r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only </a:t>
            </a:r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update its own, it can be </a:t>
            </a:r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pipelined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Had to inline some functions or the tool messed up</a:t>
            </a:r>
          </a:p>
          <a:p>
            <a:endParaRPr lang="en-CA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9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Memory Dependencies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40165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Problem: Memory dependences</a:t>
            </a:r>
          </a:p>
          <a:p>
            <a:pPr lvl="1"/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Target II = </a:t>
            </a:r>
            <a:r>
              <a:rPr lang="en-US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 but 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Estimated II = 5</a:t>
            </a:r>
          </a:p>
          <a:p>
            <a:pPr lvl="1"/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Photon weight deposits in tissue must be recorded</a:t>
            </a:r>
          </a:p>
          <a:p>
            <a:pPr lvl="1"/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Index to the </a:t>
            </a:r>
            <a:r>
              <a:rPr lang="en-US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tissue is 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random and no pattern exists</a:t>
            </a:r>
          </a:p>
          <a:p>
            <a:pPr lvl="1"/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RAW dependence due to having one array</a:t>
            </a:r>
          </a:p>
          <a:p>
            <a:pPr lvl="2"/>
            <a:r>
              <a:rPr lang="en-US" sz="20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Need to read the current value, add 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the new </a:t>
            </a:r>
            <a:r>
              <a:rPr lang="en-US" sz="20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deposit, 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and store</a:t>
            </a:r>
          </a:p>
          <a:p>
            <a:pPr lvl="2"/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Takes 5 cycles (Read -&gt; Add -&gt; Write)</a:t>
            </a:r>
          </a:p>
          <a:p>
            <a:pPr marL="517525" lvl="1" indent="0">
              <a:buNone/>
            </a:pP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11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783372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4411663"/>
            <a:ext cx="5511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42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Memory Dependencies: Possible Solution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40927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Problem: Memory dependences</a:t>
            </a:r>
          </a:p>
          <a:p>
            <a:pPr lvl="1"/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Target II = 1 but Estimated II = 5</a:t>
            </a:r>
          </a:p>
          <a:p>
            <a:endParaRPr lang="en-CA" sz="1800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Possible Solution:</a:t>
            </a:r>
            <a:endParaRPr lang="en-CA" sz="28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an use multiple arrays to store then add at the end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Since </a:t>
            </a:r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updating tissue record takes 5 cycles, have 5 arrays</a:t>
            </a:r>
          </a:p>
          <a:p>
            <a:pPr lvl="1"/>
            <a:r>
              <a:rPr lang="en-US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Each cycle, add to one of the 5 arrays</a:t>
            </a:r>
          </a:p>
          <a:p>
            <a:pPr lvl="2"/>
            <a:r>
              <a:rPr lang="en-US" sz="20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Need to add the 5 arrays at the end</a:t>
            </a:r>
          </a:p>
          <a:p>
            <a:pPr lvl="2"/>
            <a:r>
              <a:rPr lang="en-US" sz="20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However, no longer any dependencies</a:t>
            </a:r>
          </a:p>
          <a:p>
            <a:pPr lvl="2"/>
            <a:endParaRPr lang="en-US" sz="18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CA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Could </a:t>
            </a:r>
            <a:r>
              <a:rPr lang="en-CA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not find C code structure and pragmas to implement</a:t>
            </a:r>
          </a:p>
          <a:p>
            <a:pPr marL="517525" lvl="1" indent="0">
              <a:buNone/>
            </a:pP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12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571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Minor Optimizations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43975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Some complex functions were required in our Implementation: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Arccosine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Cosine</a:t>
            </a:r>
            <a:endParaRPr lang="en-CA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Sine</a:t>
            </a:r>
          </a:p>
          <a:p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HLS does not support Arccosine.</a:t>
            </a:r>
          </a:p>
          <a:p>
            <a:pPr lvl="1"/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We filled a RAM block with output data and indexed it accordingly.</a:t>
            </a:r>
          </a:p>
          <a:p>
            <a:r>
              <a:rPr lang="en-CA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Float division</a:t>
            </a:r>
          </a:p>
          <a:p>
            <a:pPr lvl="1"/>
            <a:r>
              <a:rPr lang="en-CA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Store the inverse and </a:t>
            </a:r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multiply</a:t>
            </a:r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13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35029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99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Parallel Challenges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45499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14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802299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609600" y="1479814"/>
            <a:ext cx="8208433" cy="4783667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Problem: </a:t>
            </a:r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run mcml in parallel</a:t>
            </a:r>
            <a:endParaRPr lang="en-CA" sz="28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Running the loop in parallel within the HLS is beneficial since we can keep all of the loops busy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At the system level, need to use global memory to keep track of terminated photons OR let some kernels idle</a:t>
            </a:r>
          </a:p>
          <a:p>
            <a:pPr lvl="1"/>
            <a:endParaRPr lang="en-CA" sz="2400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Could not find C code to parallelize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Create separate loops and unroll with a factor of 2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Create 2 sets of input and output to the function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Create same function with 2 different names</a:t>
            </a:r>
          </a:p>
          <a:p>
            <a:pPr lvl="1"/>
            <a:endParaRPr lang="en-CA" sz="2400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Multiply 1"/>
          <p:cNvSpPr/>
          <p:nvPr/>
        </p:nvSpPr>
        <p:spPr bwMode="auto">
          <a:xfrm>
            <a:off x="7772400" y="4267200"/>
            <a:ext cx="404019" cy="404019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" pitchFamily="34" charset="0"/>
            </a:endParaRPr>
          </a:p>
        </p:txBody>
      </p:sp>
      <p:sp>
        <p:nvSpPr>
          <p:cNvPr id="16" name="Multiply 15"/>
          <p:cNvSpPr/>
          <p:nvPr/>
        </p:nvSpPr>
        <p:spPr bwMode="auto">
          <a:xfrm>
            <a:off x="7444581" y="4701381"/>
            <a:ext cx="404019" cy="404019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" pitchFamily="34" charset="0"/>
            </a:endParaRPr>
          </a:p>
        </p:txBody>
      </p:sp>
      <p:sp>
        <p:nvSpPr>
          <p:cNvPr id="17" name="Multiply 16"/>
          <p:cNvSpPr/>
          <p:nvPr/>
        </p:nvSpPr>
        <p:spPr bwMode="auto">
          <a:xfrm>
            <a:off x="6987011" y="5105400"/>
            <a:ext cx="404019" cy="404019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734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Simulation Output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4752054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181533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1" y="1417637"/>
            <a:ext cx="4002646" cy="2163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923" y="1244924"/>
            <a:ext cx="4038600" cy="2420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664941"/>
            <a:ext cx="4215684" cy="23176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4088" y="3660848"/>
            <a:ext cx="4169451" cy="23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77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Simulation Output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5257800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lang="en-US" sz="1700" dirty="0" smtClean="0">
                <a:latin typeface="Arial" pitchFamily="34" charset="0"/>
                <a:cs typeface="+mn-cs"/>
              </a:rPr>
              <a:t>16</a:t>
            </a: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/ </a:t>
            </a:r>
            <a:r>
              <a:rPr lang="en-US" sz="1700" noProof="0" dirty="0">
                <a:latin typeface="Arial" pitchFamily="34" charset="0"/>
              </a:rPr>
              <a:t>2</a:t>
            </a:r>
            <a:r>
              <a:rPr lang="en-US" sz="1700" dirty="0" smtClean="0">
                <a:latin typeface="Arial" pitchFamily="34" charset="0"/>
              </a:rPr>
              <a:t>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455214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91" y="1425656"/>
            <a:ext cx="3149979" cy="2362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95" y="1351099"/>
            <a:ext cx="3249389" cy="2437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70" y="3906608"/>
            <a:ext cx="3149220" cy="2361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84" y="3868223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26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Speed-up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53881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lang="en-US" sz="1700" dirty="0" smtClean="0">
                <a:latin typeface="Arial" pitchFamily="34" charset="0"/>
                <a:cs typeface="+mn-cs"/>
              </a:rPr>
              <a:t>17</a:t>
            </a: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22566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6764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Features supported in base-line: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Absorption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Reflection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Transmission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Glass layer</a:t>
            </a:r>
          </a:p>
          <a:p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Initiation Interval = 5</a:t>
            </a:r>
          </a:p>
          <a:p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Speed-up for </a:t>
            </a:r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1,000,000 </a:t>
            </a:r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photons: </a:t>
            </a:r>
          </a:p>
          <a:p>
            <a:pPr lvl="1"/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Using 1 Hardware module: 34.5x</a:t>
            </a:r>
          </a:p>
          <a:p>
            <a:pPr lvl="1"/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Utilizing 80% of the device: 103.5x</a:t>
            </a:r>
          </a:p>
          <a:p>
            <a:pPr lvl="1"/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Note: dominant used element were slices (20.49% for 1 computation module)</a:t>
            </a:r>
          </a:p>
          <a:p>
            <a:pPr marL="0" indent="0">
              <a:buNone/>
            </a:pPr>
            <a:endParaRPr lang="en-CA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74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Speed-up vs Features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69121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What if we remove/add features?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Frequency is kept at 100MHz for the sake of simplicity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More/less modules can be instantiated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Initiation interval may be reduced/increased</a:t>
            </a:r>
          </a:p>
          <a:p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Would take ages without HLS!</a:t>
            </a:r>
          </a:p>
          <a:p>
            <a:endParaRPr lang="en-CA" sz="2800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18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62308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6177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52600" y="0"/>
            <a:ext cx="5791200" cy="685800"/>
          </a:xfrm>
        </p:spPr>
        <p:txBody>
          <a:bodyPr/>
          <a:lstStyle/>
          <a:p>
            <a:r>
              <a:rPr lang="en-US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Outline</a:t>
            </a:r>
            <a:endParaRPr lang="en-US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014947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4513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b="1" i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indent="544513">
              <a:lnSpc>
                <a:spcPct val="150000"/>
              </a:lnSpc>
              <a:buFont typeface="Wingdings" pitchFamily="2" charset="2"/>
              <a:buChar char="q"/>
            </a:pPr>
            <a:r>
              <a:rPr lang="en-CA" sz="2800" b="1" i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Design Overview</a:t>
            </a:r>
          </a:p>
          <a:p>
            <a:pPr indent="544513">
              <a:lnSpc>
                <a:spcPct val="150000"/>
              </a:lnSpc>
              <a:buFont typeface="Wingdings" pitchFamily="2" charset="2"/>
              <a:buChar char="q"/>
            </a:pPr>
            <a:r>
              <a:rPr lang="en-CA" sz="2800" b="1" i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Experimental Results</a:t>
            </a:r>
          </a:p>
          <a:p>
            <a:pPr indent="544513">
              <a:lnSpc>
                <a:spcPct val="150000"/>
              </a:lnSpc>
              <a:buFont typeface="Wingdings" pitchFamily="2" charset="2"/>
              <a:buChar char="q"/>
            </a:pPr>
            <a:r>
              <a:rPr lang="en-CA" sz="2800" b="1" i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Demo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Speed-up vs Features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73693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009590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16903"/>
              </p:ext>
            </p:extLst>
          </p:nvPr>
        </p:nvGraphicFramePr>
        <p:xfrm>
          <a:off x="914400" y="1413681"/>
          <a:ext cx="7467600" cy="478122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08411"/>
                <a:gridCol w="925189"/>
                <a:gridCol w="1066800"/>
                <a:gridCol w="1066800"/>
                <a:gridCol w="1066800"/>
                <a:gridCol w="1066800"/>
                <a:gridCol w="1066800"/>
              </a:tblGrid>
              <a:tr h="716947">
                <a:tc>
                  <a:txBody>
                    <a:bodyPr/>
                    <a:lstStyle/>
                    <a:p>
                      <a:r>
                        <a:rPr lang="en-CA" sz="1400" b="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Glass Layer</a:t>
                      </a:r>
                      <a:endParaRPr lang="en-CA" sz="1400" b="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  <a:endParaRPr lang="en-CA" sz="18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  <a:endParaRPr lang="en-CA" sz="18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</a:p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66551">
                <a:tc>
                  <a:txBody>
                    <a:bodyPr/>
                    <a:lstStyle/>
                    <a:p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Absorption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1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  <a:endParaRPr lang="en-CA" sz="1800" b="1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1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  <a:endParaRPr lang="en-CA" sz="1800" b="1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</a:p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</a:p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kern="120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66551">
                <a:tc>
                  <a:txBody>
                    <a:bodyPr/>
                    <a:lstStyle/>
                    <a:p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Transmission</a:t>
                      </a:r>
                      <a:r>
                        <a:rPr lang="en-CA" sz="1400" kern="1200" baseline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&amp; Reflection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1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  <a:endParaRPr lang="en-CA" sz="1800" b="1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1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  <a:endParaRPr lang="en-CA" sz="1800" b="1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</a:p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kern="120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66551">
                <a:tc>
                  <a:txBody>
                    <a:bodyPr/>
                    <a:lstStyle/>
                    <a:p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Partial Reflection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1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  <a:endParaRPr lang="en-CA" sz="1800" b="1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8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kern="120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708819">
                <a:tc>
                  <a:txBody>
                    <a:bodyPr/>
                    <a:lstStyle/>
                    <a:p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Max # for 80% utilization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8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lang="en-CA" sz="18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66551">
                <a:tc>
                  <a:txBody>
                    <a:bodyPr/>
                    <a:lstStyle/>
                    <a:p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Initiation Interval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8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lang="en-CA" sz="18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CA" sz="18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lang="en-CA" sz="18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CA" sz="18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lang="en-CA" sz="18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66551">
                <a:tc>
                  <a:txBody>
                    <a:bodyPr/>
                    <a:lstStyle/>
                    <a:p>
                      <a:r>
                        <a:rPr lang="en-CA" sz="1400" kern="120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Speed-up</a:t>
                      </a:r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 smtClean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103.5x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138</a:t>
                      </a:r>
                      <a:r>
                        <a:rPr kumimoji="0" lang="en-CA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x</a:t>
                      </a:r>
                    </a:p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138</a:t>
                      </a:r>
                      <a:r>
                        <a:rPr kumimoji="0" lang="en-CA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172.5x</a:t>
                      </a:r>
                    </a:p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287.5x</a:t>
                      </a:r>
                    </a:p>
                    <a:p>
                      <a:endParaRPr lang="en-CA" sz="1400" kern="1200" dirty="0">
                        <a:solidFill>
                          <a:srgbClr val="0000CC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19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41077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Impact of Number of Layers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80551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Previous FPGA Implementations had severe limitations on Layer Count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Typically 5 layers</a:t>
            </a:r>
          </a:p>
          <a:p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We store layer information in a Block RAM.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The results won’t change up to 125 layers for 32KB BRAM.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Afterwards, the BRAM size needs to be increased</a:t>
            </a:r>
          </a:p>
          <a:p>
            <a:endParaRPr lang="en-CA" sz="2800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48914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18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Demo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91219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21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721551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742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Question &amp; Answer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9121966" cy="53340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33600" y="1905000"/>
            <a:ext cx="46482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CA" sz="239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031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Introduction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8161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Simulate the propagation of a photon beam through multi-layer tissue(s</a:t>
            </a:r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CA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Promising applications in medical </a:t>
            </a:r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research</a:t>
            </a:r>
          </a:p>
          <a:p>
            <a:pPr lvl="1"/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Bioluminescence Imaging (BLI</a:t>
            </a:r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Photodynamic Therapy (PDT</a:t>
            </a:r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CA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558767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8" y="3753113"/>
            <a:ext cx="3997074" cy="2190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38600"/>
            <a:ext cx="4208615" cy="17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4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Sequential Algorithm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15019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3 key steps for a photon </a:t>
            </a:r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</a:p>
          <a:p>
            <a:pPr lvl="1"/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Hop step moves the packet to a next position</a:t>
            </a:r>
            <a:b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based on a probability distribution</a:t>
            </a:r>
          </a:p>
          <a:p>
            <a:pPr lvl="1"/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Drop step adjusts the packet’s weight to </a:t>
            </a:r>
            <a:b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simulate absorption</a:t>
            </a:r>
          </a:p>
          <a:p>
            <a:pPr lvl="1"/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Spin step simulates photon scattering</a:t>
            </a:r>
            <a:b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CA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(direction update)</a:t>
            </a:r>
          </a:p>
          <a:p>
            <a:endParaRPr lang="en-CA" sz="28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CA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 packet is terminated when </a:t>
            </a:r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exits</a:t>
            </a:r>
          </a:p>
          <a:p>
            <a:pPr marL="0" indent="0">
              <a:buNone/>
            </a:pPr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the tissue </a:t>
            </a:r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or by </a:t>
            </a:r>
            <a:r>
              <a:rPr lang="en-CA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the “Survive </a:t>
            </a:r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Roulette”</a:t>
            </a:r>
            <a:endParaRPr lang="en-CA" sz="28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209761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7267"/>
            <a:ext cx="2895600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44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Big Picture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18829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4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584809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0"/>
            <a:ext cx="8763000" cy="49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13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Changes in the Algorithm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21877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All photons operate independently.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Great opportunity for parallelism.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Can memory handle this parallelism?</a:t>
            </a:r>
          </a:p>
          <a:p>
            <a:pPr lvl="1"/>
            <a:r>
              <a:rPr lang="en-CA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GPU implementations take this approach!</a:t>
            </a:r>
          </a:p>
          <a:p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FPGA-specific approach:</a:t>
            </a:r>
          </a:p>
          <a:p>
            <a:pPr lvl="1"/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Pipeline the data path.</a:t>
            </a:r>
          </a:p>
          <a:p>
            <a:pPr lvl="1"/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Create multiple computation kernels.</a:t>
            </a:r>
          </a:p>
          <a:p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Each photon depends on its previous iteration</a:t>
            </a:r>
          </a:p>
          <a:p>
            <a:pPr lvl="1"/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How can we pipeline the design?!</a:t>
            </a:r>
          </a:p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05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Changes in the Algorithm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24925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6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406789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042" y="1362204"/>
            <a:ext cx="7441958" cy="52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44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Some Interesting Issues: Random Number </a:t>
            </a: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Generation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29497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112945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30767" y="1540933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Has to be uniform!</a:t>
            </a:r>
            <a:endParaRPr lang="en-CA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4" y="2057400"/>
            <a:ext cx="416560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400"/>
            <a:ext cx="4267200" cy="32004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7050" y="5355167"/>
            <a:ext cx="6019800" cy="685800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Preferably low-cost and fast!</a:t>
            </a:r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469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1430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lnSpc>
                <a:spcPts val="3700"/>
              </a:lnSpc>
            </a:pPr>
            <a: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  <a:t/>
            </a:r>
            <a:br>
              <a:rPr lang="en-US" sz="290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</a:rPr>
            </a:br>
            <a:r>
              <a:rPr lang="en-US" sz="29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Some Interesting Issues: Random Number </a:t>
            </a:r>
            <a:r>
              <a:rPr lang="en-US" sz="29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Generation</a:t>
            </a:r>
            <a:endParaRPr lang="en-US" sz="2900" dirty="0">
              <a:ln w="19050" cmpd="sng">
                <a:solidFill>
                  <a:schemeClr val="tx1"/>
                </a:solidFill>
                <a:prstDash val="solid"/>
                <a:miter lim="800000"/>
              </a:ln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034" y="4590"/>
            <a:ext cx="3483166" cy="5288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6200" y="6324600"/>
            <a:ext cx="1143000" cy="3048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algn="ctr">
              <a:defRPr sz="1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B Nazanin" pitchFamily="2" charset="-78"/>
              </a:defRPr>
            </a:lvl1pPr>
          </a:lstStyle>
          <a:p>
            <a:pPr lvl="0"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8 / </a:t>
            </a:r>
            <a:r>
              <a:rPr lang="en-US" sz="1700" dirty="0" smtClean="0">
                <a:latin typeface="Arial" pitchFamily="34" charset="0"/>
              </a:rPr>
              <a:t>21</a:t>
            </a:r>
            <a:endParaRPr lang="en-US" sz="1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89088"/>
              </p:ext>
            </p:extLst>
          </p:nvPr>
        </p:nvGraphicFramePr>
        <p:xfrm>
          <a:off x="-1" y="0"/>
          <a:ext cx="9144000" cy="502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1"/>
                <a:gridCol w="3048000"/>
                <a:gridCol w="3505200"/>
                <a:gridCol w="1066799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Design Overview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Experimental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Demo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77470" h="12700" prst="softRound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630767" y="1540933"/>
                <a:ext cx="8229600" cy="4525963"/>
              </a:xfrm>
              <a:prstGeom prst="rect">
                <a:avLst/>
              </a:prstGeom>
            </p:spPr>
            <p:txBody>
              <a:bodyPr/>
              <a:lstStyle>
                <a:lvl1pPr marL="396875" indent="-396875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FontTx/>
                  <a:buBlip>
                    <a:blip r:embed="rId4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96875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FontTx/>
                  <a:buBlip>
                    <a:blip r:embed="rId5"/>
                  </a:buBlip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8888" indent="-344488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FontTx/>
                  <a:buBlip>
                    <a:blip r:embed="rId5"/>
                  </a:buBlip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4963" indent="-346075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FontTx/>
                  <a:buBlip>
                    <a:blip r:embed="rId5"/>
                  </a:buBlip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41513" indent="-33655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FontTx/>
                  <a:buBlip>
                    <a:blip r:embed="rId5"/>
                  </a:buBlip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800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We Investigated Several Candidates for PRNG</a:t>
                </a:r>
              </a:p>
              <a:p>
                <a:pPr lvl="1"/>
                <a:r>
                  <a:rPr lang="en-CA" sz="2400" dirty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Linear </a:t>
                </a:r>
                <a:r>
                  <a:rPr lang="en-CA" sz="2400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Feedback Shift Register</a:t>
                </a:r>
              </a:p>
              <a:p>
                <a:pPr lvl="1"/>
                <a:r>
                  <a:rPr lang="en-CA" sz="2400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Multiply With Carry</a:t>
                </a:r>
              </a:p>
              <a:p>
                <a:pPr lvl="1"/>
                <a:r>
                  <a:rPr lang="en-CA" sz="2400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Complementary Multiply With Carry</a:t>
                </a:r>
              </a:p>
              <a:p>
                <a:pPr lvl="1"/>
                <a:r>
                  <a:rPr lang="en-CA" sz="2400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Linear </a:t>
                </a:r>
                <a:r>
                  <a:rPr lang="en-CA" sz="2400" dirty="0" err="1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Congruential</a:t>
                </a:r>
                <a:r>
                  <a:rPr lang="en-CA" sz="2400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 Generators</a:t>
                </a:r>
              </a:p>
              <a:p>
                <a:pPr lvl="2"/>
                <a:r>
                  <a:rPr lang="en-CA" sz="2000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Fast </a:t>
                </a:r>
              </a:p>
              <a:p>
                <a:pPr lvl="2"/>
                <a:r>
                  <a:rPr lang="en-CA" sz="2000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Requires minimal memory to retain state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solidFill>
                              <a:srgbClr val="0000CC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  <m:r>
                          <a:rPr lang="en-CA" sz="20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+1</m:t>
                        </m:r>
                      </m:sub>
                    </m:sSub>
                    <m:r>
                      <a:rPr lang="en-CA" sz="20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CA" sz="2000" i="1" smtClean="0">
                            <a:solidFill>
                              <a:srgbClr val="0000CC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CA" sz="20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𝑎𝑋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en-CA" sz="20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CA" sz="20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𝑐</m:t>
                    </m:r>
                    <m:r>
                      <a:rPr lang="en-CA" sz="20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CA" sz="2000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 mod m</a:t>
                </a:r>
                <a:endParaRPr lang="en-CA" sz="2000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CA" dirty="0" smtClean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CA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7" y="1540933"/>
                <a:ext cx="8229600" cy="4525963"/>
              </a:xfrm>
              <a:prstGeom prst="rect">
                <a:avLst/>
              </a:prstGeom>
              <a:blipFill rotWithShape="0">
                <a:blip r:embed="rId6"/>
                <a:stretch>
                  <a:fillRect t="-24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87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010286786">
  <a:themeElements>
    <a:clrScheme name="White - blue accents template template">
      <a:dk1>
        <a:srgbClr val="000000"/>
      </a:dk1>
      <a:lt1>
        <a:srgbClr val="FFFFFF"/>
      </a:lt1>
      <a:dk2>
        <a:srgbClr val="1D4775"/>
      </a:dk2>
      <a:lt2>
        <a:srgbClr val="FEF194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A061C3"/>
      </a:accent6>
      <a:hlink>
        <a:srgbClr val="1D4775"/>
      </a:hlink>
      <a:folHlink>
        <a:srgbClr val="1D47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chemeClr val="tx1"/>
            </a:solidFill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F83F853-FA01-4B06-983B-0DEE9474D6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TS010286786</Template>
  <TotalTime>16344</TotalTime>
  <Words>979</Words>
  <Application>Microsoft Macintosh PowerPoint</Application>
  <PresentationFormat>On-screen Show (4:3)</PresentationFormat>
  <Paragraphs>342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B Nazanin</vt:lpstr>
      <vt:lpstr>B Titr</vt:lpstr>
      <vt:lpstr>Calibri</vt:lpstr>
      <vt:lpstr>Cambria</vt:lpstr>
      <vt:lpstr>Cambria Math</vt:lpstr>
      <vt:lpstr>Courier New</vt:lpstr>
      <vt:lpstr>Segoe</vt:lpstr>
      <vt:lpstr>Times New Roman</vt:lpstr>
      <vt:lpstr>Wingdings</vt:lpstr>
      <vt:lpstr>Arial</vt:lpstr>
      <vt:lpstr>TS010286786</vt:lpstr>
      <vt:lpstr>White with Courier font for code slides</vt:lpstr>
      <vt:lpstr>Monte Carlo Simulation of Light Propagation in Multi-layered Tissue Using High-Level Synthesis</vt:lpstr>
      <vt:lpstr>Outline</vt:lpstr>
      <vt:lpstr> Introduction</vt:lpstr>
      <vt:lpstr> Sequential Algorithm</vt:lpstr>
      <vt:lpstr> The Big Picture</vt:lpstr>
      <vt:lpstr> Changes in the Algorithm</vt:lpstr>
      <vt:lpstr> Changes in the Algorithm</vt:lpstr>
      <vt:lpstr> Some Interesting Issues: Random Number Generation</vt:lpstr>
      <vt:lpstr> Some Interesting Issues: Random Number Generation</vt:lpstr>
      <vt:lpstr> Pipelining Challenges</vt:lpstr>
      <vt:lpstr> Pipelining Challenges</vt:lpstr>
      <vt:lpstr> Memory Dependencies</vt:lpstr>
      <vt:lpstr> Memory Dependencies: Possible Solution</vt:lpstr>
      <vt:lpstr> Minor Optimizations</vt:lpstr>
      <vt:lpstr> Parallel Challenges</vt:lpstr>
      <vt:lpstr> Simulation Output</vt:lpstr>
      <vt:lpstr> Simulation Output</vt:lpstr>
      <vt:lpstr> Speed-up</vt:lpstr>
      <vt:lpstr> Speed-up vs Features</vt:lpstr>
      <vt:lpstr> Speed-up vs Features</vt:lpstr>
      <vt:lpstr> Impact of Number of Layers</vt:lpstr>
      <vt:lpstr> Demo</vt:lpstr>
      <vt:lpstr> Question &amp; Answer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/>
  <cp:lastModifiedBy>Jin Kim</cp:lastModifiedBy>
  <cp:revision>1416</cp:revision>
  <dcterms:created xsi:type="dcterms:W3CDTF">2011-12-30T23:20:59Z</dcterms:created>
  <dcterms:modified xsi:type="dcterms:W3CDTF">2016-04-28T18:56:06Z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TC102867869990</vt:lpwstr>
  </property>
</Properties>
</file>